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346" r:id="rId3"/>
    <p:sldId id="372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268" r:id="rId13"/>
    <p:sldId id="300" r:id="rId14"/>
    <p:sldId id="381" r:id="rId15"/>
    <p:sldId id="26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D401BAB-BD93-447A-AF99-64978DA5E803}">
          <p14:sldIdLst>
            <p14:sldId id="261"/>
            <p14:sldId id="346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268"/>
            <p14:sldId id="300"/>
            <p14:sldId id="381"/>
          </p14:sldIdLst>
        </p14:section>
        <p14:section name="END" id="{1BCECB32-F688-455D-A8A4-80A874A25F5C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马立伟" initials="LW.M" lastIdx="1" clrIdx="0">
    <p:extLst>
      <p:ext uri="{19B8F6BF-5375-455C-9EA6-DF929625EA0E}">
        <p15:presenceInfo xmlns:p15="http://schemas.microsoft.com/office/powerpoint/2012/main" userId="马立伟" providerId="None"/>
      </p:ext>
    </p:extLst>
  </p:cmAuthor>
  <p:cmAuthor id="2" name="MA" initials="M" lastIdx="2" clrIdx="1">
    <p:extLst>
      <p:ext uri="{19B8F6BF-5375-455C-9EA6-DF929625EA0E}">
        <p15:presenceInfo xmlns:p15="http://schemas.microsoft.com/office/powerpoint/2012/main" userId="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F5597"/>
    <a:srgbClr val="AF1B2D"/>
    <a:srgbClr val="000000"/>
    <a:srgbClr val="DD2431"/>
    <a:srgbClr val="0071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88499" autoAdjust="0"/>
  </p:normalViewPr>
  <p:slideViewPr>
    <p:cSldViewPr snapToGrid="0">
      <p:cViewPr varScale="1">
        <p:scale>
          <a:sx n="83" d="100"/>
          <a:sy n="83" d="100"/>
        </p:scale>
        <p:origin x="50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4E398-C3EE-41E2-936E-1FE6E3796C1F}" type="datetimeFigureOut">
              <a:rPr lang="zh-CN" altLang="en-US" smtClean="0"/>
              <a:pPr/>
              <a:t>2023/8/11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06E53-4144-4B52-A1B3-F5D688F6D4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8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18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640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20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语音识别控制系统课题采用</a:t>
            </a:r>
            <a:r>
              <a:rPr lang="en-US" altLang="zh-CN" dirty="0" smtClean="0"/>
              <a:t>STM32</a:t>
            </a:r>
            <a:r>
              <a:rPr lang="zh-CN" altLang="en-US" dirty="0" smtClean="0"/>
              <a:t>作为主控芯片，系统主要包括</a:t>
            </a:r>
            <a:r>
              <a:rPr lang="en-US" altLang="zh-CN" dirty="0" smtClean="0"/>
              <a:t>Cortex M3</a:t>
            </a:r>
            <a:r>
              <a:rPr lang="zh-CN" altLang="en-US" dirty="0" smtClean="0"/>
              <a:t>核心模块、语音识别与语音播报模块、</a:t>
            </a:r>
            <a:r>
              <a:rPr lang="en-US" altLang="zh-CN" dirty="0" err="1" smtClean="0"/>
              <a:t>WiFi</a:t>
            </a:r>
            <a:r>
              <a:rPr lang="zh-CN" altLang="en-US" dirty="0" smtClean="0"/>
              <a:t>通讯模块等组成。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11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语音识别控制系统课题采用</a:t>
            </a:r>
            <a:r>
              <a:rPr lang="en-US" altLang="zh-CN" dirty="0" smtClean="0"/>
              <a:t>STM32</a:t>
            </a:r>
            <a:r>
              <a:rPr lang="zh-CN" altLang="en-US" dirty="0" smtClean="0"/>
              <a:t>作为主控芯片，系统主要包括</a:t>
            </a:r>
            <a:r>
              <a:rPr lang="en-US" altLang="zh-CN" dirty="0" smtClean="0"/>
              <a:t>Cortex M3</a:t>
            </a:r>
            <a:r>
              <a:rPr lang="zh-CN" altLang="en-US" dirty="0" smtClean="0"/>
              <a:t>核心模块、语音识别与语音播报模块、</a:t>
            </a:r>
            <a:r>
              <a:rPr lang="en-US" altLang="zh-CN" dirty="0" err="1" smtClean="0"/>
              <a:t>WiFi</a:t>
            </a:r>
            <a:r>
              <a:rPr lang="zh-CN" altLang="en-US" dirty="0" smtClean="0"/>
              <a:t>通讯模块等组成。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74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615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629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57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517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9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16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511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06E53-4144-4B52-A1B3-F5D688F6D49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35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13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93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>
            <a:extLst>
              <a:ext uri="{FF2B5EF4-FFF2-40B4-BE49-F238E27FC236}">
                <a16:creationId xmlns="" xmlns:a16="http://schemas.microsoft.com/office/drawing/2014/main" id="{EDE8EEB6-4982-479B-8424-D8087C011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9023D-193E-4D5B-9ED1-9150CD9341A4}" type="datetimeFigureOut">
              <a:rPr lang="zh-CN" altLang="en-US" smtClean="0"/>
              <a:pPr/>
              <a:t>2023/8/11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="" xmlns:a16="http://schemas.microsoft.com/office/drawing/2014/main" id="{FE4C3E59-625B-4F94-8C0F-BA6D5091F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="" xmlns:a16="http://schemas.microsoft.com/office/drawing/2014/main" id="{153DA33A-EDEF-4186-9F1E-CF71AACCE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1DB3F-85A6-4A80-B2F4-EBDA3C75A73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31A36231-A004-4E3D-A56E-D3FBAE60DA71}"/>
              </a:ext>
            </a:extLst>
          </p:cNvPr>
          <p:cNvSpPr/>
          <p:nvPr userDrawn="1"/>
        </p:nvSpPr>
        <p:spPr>
          <a:xfrm rot="2700000">
            <a:off x="430970" y="329369"/>
            <a:ext cx="338212" cy="338212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5EF0F61A-2CA9-4D67-A748-B3D779756601}"/>
              </a:ext>
            </a:extLst>
          </p:cNvPr>
          <p:cNvSpPr/>
          <p:nvPr userDrawn="1"/>
        </p:nvSpPr>
        <p:spPr>
          <a:xfrm rot="2700000">
            <a:off x="314520" y="329368"/>
            <a:ext cx="338212" cy="338212"/>
          </a:xfrm>
          <a:prstGeom prst="rect">
            <a:avLst/>
          </a:prstGeom>
          <a:noFill/>
          <a:ln>
            <a:solidFill>
              <a:srgbClr val="007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46D2FD64-D2D1-49C6-9EBE-C3808CB67A2A}"/>
              </a:ext>
            </a:extLst>
          </p:cNvPr>
          <p:cNvCxnSpPr>
            <a:cxnSpLocks/>
          </p:cNvCxnSpPr>
          <p:nvPr userDrawn="1"/>
        </p:nvCxnSpPr>
        <p:spPr>
          <a:xfrm>
            <a:off x="839228" y="728663"/>
            <a:ext cx="113527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6824CBC8-B8DC-4F68-AB8E-1D757F14700B}"/>
              </a:ext>
            </a:extLst>
          </p:cNvPr>
          <p:cNvSpPr/>
          <p:nvPr userDrawn="1"/>
        </p:nvSpPr>
        <p:spPr>
          <a:xfrm>
            <a:off x="0" y="6477000"/>
            <a:ext cx="12192000" cy="380999"/>
          </a:xfrm>
          <a:prstGeom prst="rect">
            <a:avLst/>
          </a:prstGeom>
          <a:solidFill>
            <a:srgbClr val="007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46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335D12C0-6AD3-48FA-A913-543878760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-16086" r="67113" b="100000"/>
          <a:stretch>
            <a:fillRect/>
          </a:stretch>
        </p:blipFill>
        <p:spPr>
          <a:xfrm rot="5400000">
            <a:off x="4384393" y="375905"/>
            <a:ext cx="2380683" cy="899920"/>
          </a:xfrm>
          <a:custGeom>
            <a:avLst/>
            <a:gdLst>
              <a:gd name="connsiteX0" fmla="*/ 0 w 2380683"/>
              <a:gd name="connsiteY0" fmla="*/ 330316 h 899920"/>
              <a:gd name="connsiteX1" fmla="*/ 625294 w 2380683"/>
              <a:gd name="connsiteY1" fmla="*/ 0 h 899920"/>
              <a:gd name="connsiteX2" fmla="*/ 2380683 w 2380683"/>
              <a:gd name="connsiteY2" fmla="*/ 899920 h 899920"/>
              <a:gd name="connsiteX3" fmla="*/ 1111072 w 2380683"/>
              <a:gd name="connsiteY3" fmla="*/ 899920 h 899920"/>
              <a:gd name="connsiteX4" fmla="*/ 0 w 2380683"/>
              <a:gd name="connsiteY4" fmla="*/ 330316 h 89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0683" h="899920">
                <a:moveTo>
                  <a:pt x="0" y="330316"/>
                </a:moveTo>
                <a:lnTo>
                  <a:pt x="625294" y="0"/>
                </a:lnTo>
                <a:lnTo>
                  <a:pt x="2380683" y="899920"/>
                </a:lnTo>
                <a:lnTo>
                  <a:pt x="1111072" y="899920"/>
                </a:lnTo>
                <a:lnTo>
                  <a:pt x="0" y="330316"/>
                </a:lnTo>
                <a:close/>
              </a:path>
            </a:pathLst>
          </a:cu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7562A8C6-DDDF-4BC3-88D2-54DC12D7D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4" t="53473" r="22735" b="43914"/>
          <a:stretch>
            <a:fillRect/>
          </a:stretch>
        </p:blipFill>
        <p:spPr>
          <a:xfrm rot="5400000">
            <a:off x="2060066" y="6793877"/>
            <a:ext cx="147" cy="146151"/>
          </a:xfrm>
          <a:custGeom>
            <a:avLst/>
            <a:gdLst>
              <a:gd name="connsiteX0" fmla="*/ 0 w 147"/>
              <a:gd name="connsiteY0" fmla="*/ 146076 h 146151"/>
              <a:gd name="connsiteX1" fmla="*/ 0 w 147"/>
              <a:gd name="connsiteY1" fmla="*/ 0 h 146151"/>
              <a:gd name="connsiteX2" fmla="*/ 147 w 147"/>
              <a:gd name="connsiteY2" fmla="*/ 146151 h 146151"/>
              <a:gd name="connsiteX3" fmla="*/ 0 w 147"/>
              <a:gd name="connsiteY3" fmla="*/ 146076 h 14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" h="146151">
                <a:moveTo>
                  <a:pt x="0" y="146076"/>
                </a:moveTo>
                <a:lnTo>
                  <a:pt x="0" y="0"/>
                </a:lnTo>
                <a:lnTo>
                  <a:pt x="147" y="146151"/>
                </a:lnTo>
                <a:lnTo>
                  <a:pt x="0" y="146076"/>
                </a:lnTo>
                <a:close/>
              </a:path>
            </a:pathLst>
          </a:custGeom>
        </p:spPr>
      </p:pic>
      <p:sp>
        <p:nvSpPr>
          <p:cNvPr id="18" name="任意多边形: 形状 17">
            <a:extLst>
              <a:ext uri="{FF2B5EF4-FFF2-40B4-BE49-F238E27FC236}">
                <a16:creationId xmlns="" xmlns:a16="http://schemas.microsoft.com/office/drawing/2014/main" id="{AC2CE651-8F81-4DDD-95F1-AF8A16474EB1}"/>
              </a:ext>
            </a:extLst>
          </p:cNvPr>
          <p:cNvSpPr/>
          <p:nvPr/>
        </p:nvSpPr>
        <p:spPr>
          <a:xfrm>
            <a:off x="2250486" y="0"/>
            <a:ext cx="4096671" cy="6858000"/>
          </a:xfrm>
          <a:custGeom>
            <a:avLst/>
            <a:gdLst>
              <a:gd name="connsiteX0" fmla="*/ 3513296 w 4096671"/>
              <a:gd name="connsiteY0" fmla="*/ 0 h 6858000"/>
              <a:gd name="connsiteX1" fmla="*/ 4096671 w 4096671"/>
              <a:gd name="connsiteY1" fmla="*/ 0 h 6858000"/>
              <a:gd name="connsiteX2" fmla="*/ 608219 w 4096671"/>
              <a:gd name="connsiteY2" fmla="*/ 6858000 h 6858000"/>
              <a:gd name="connsiteX3" fmla="*/ 0 w 4096671"/>
              <a:gd name="connsiteY3" fmla="*/ 68557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6671" h="6858000">
                <a:moveTo>
                  <a:pt x="3513296" y="0"/>
                </a:moveTo>
                <a:lnTo>
                  <a:pt x="4096671" y="0"/>
                </a:lnTo>
                <a:lnTo>
                  <a:pt x="608219" y="6858000"/>
                </a:lnTo>
                <a:lnTo>
                  <a:pt x="0" y="685573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431800" dist="101600" dir="81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  </a:t>
            </a:r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="" xmlns:a16="http://schemas.microsoft.com/office/drawing/2014/main" id="{E5135159-A33F-4E8F-923E-449AB94933F0}"/>
              </a:ext>
            </a:extLst>
          </p:cNvPr>
          <p:cNvSpPr/>
          <p:nvPr/>
        </p:nvSpPr>
        <p:spPr>
          <a:xfrm rot="5400000">
            <a:off x="5819485" y="2619466"/>
            <a:ext cx="614844" cy="53672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9576">
            <a:extLst>
              <a:ext uri="{FF2B5EF4-FFF2-40B4-BE49-F238E27FC236}">
                <a16:creationId xmlns="" xmlns:a16="http://schemas.microsoft.com/office/drawing/2014/main" id="{D0575314-3FAD-4365-8796-B20D4A8C4A2C}"/>
              </a:ext>
            </a:extLst>
          </p:cNvPr>
          <p:cNvSpPr/>
          <p:nvPr/>
        </p:nvSpPr>
        <p:spPr>
          <a:xfrm rot="12704818">
            <a:off x="5813757" y="2763499"/>
            <a:ext cx="390132" cy="336611"/>
          </a:xfrm>
          <a:custGeom>
            <a:avLst/>
            <a:gdLst>
              <a:gd name="connsiteX0" fmla="*/ 0 w 504892"/>
              <a:gd name="connsiteY0" fmla="*/ 431327 h 431327"/>
              <a:gd name="connsiteX1" fmla="*/ 252446 w 504892"/>
              <a:gd name="connsiteY1" fmla="*/ 0 h 431327"/>
              <a:gd name="connsiteX2" fmla="*/ 504892 w 504892"/>
              <a:gd name="connsiteY2" fmla="*/ 431327 h 431327"/>
              <a:gd name="connsiteX3" fmla="*/ 0 w 504892"/>
              <a:gd name="connsiteY3" fmla="*/ 431327 h 431327"/>
              <a:gd name="connsiteX0" fmla="*/ 0 w 517363"/>
              <a:gd name="connsiteY0" fmla="*/ 431327 h 431327"/>
              <a:gd name="connsiteX1" fmla="*/ 252446 w 517363"/>
              <a:gd name="connsiteY1" fmla="*/ 0 h 431327"/>
              <a:gd name="connsiteX2" fmla="*/ 517363 w 517363"/>
              <a:gd name="connsiteY2" fmla="*/ 427345 h 431327"/>
              <a:gd name="connsiteX3" fmla="*/ 0 w 517363"/>
              <a:gd name="connsiteY3" fmla="*/ 431327 h 431327"/>
              <a:gd name="connsiteX0" fmla="*/ 0 w 501551"/>
              <a:gd name="connsiteY0" fmla="*/ 432745 h 432745"/>
              <a:gd name="connsiteX1" fmla="*/ 236634 w 501551"/>
              <a:gd name="connsiteY1" fmla="*/ 0 h 432745"/>
              <a:gd name="connsiteX2" fmla="*/ 501551 w 501551"/>
              <a:gd name="connsiteY2" fmla="*/ 427345 h 432745"/>
              <a:gd name="connsiteX3" fmla="*/ 0 w 501551"/>
              <a:gd name="connsiteY3" fmla="*/ 432745 h 43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51" h="432745">
                <a:moveTo>
                  <a:pt x="0" y="432745"/>
                </a:moveTo>
                <a:lnTo>
                  <a:pt x="236634" y="0"/>
                </a:lnTo>
                <a:lnTo>
                  <a:pt x="501551" y="427345"/>
                </a:lnTo>
                <a:lnTo>
                  <a:pt x="0" y="4327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65B51D83-FB89-45EA-8D90-1F1CDA02A2B7}"/>
              </a:ext>
            </a:extLst>
          </p:cNvPr>
          <p:cNvSpPr txBox="1"/>
          <p:nvPr/>
        </p:nvSpPr>
        <p:spPr>
          <a:xfrm>
            <a:off x="6425060" y="2472330"/>
            <a:ext cx="6285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智慧云播报打印</a:t>
            </a:r>
            <a:r>
              <a:rPr lang="zh-CN" altLang="en-US" sz="4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4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5332861A-B7FD-4957-A711-671B702C55E5}"/>
              </a:ext>
            </a:extLst>
          </p:cNvPr>
          <p:cNvSpPr/>
          <p:nvPr/>
        </p:nvSpPr>
        <p:spPr>
          <a:xfrm>
            <a:off x="6209607" y="4500795"/>
            <a:ext cx="4314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新大陆时代</a:t>
            </a:r>
            <a:endParaRPr lang="en-US" altLang="zh-CN" sz="3200" b="1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="" xmlns:a16="http://schemas.microsoft.com/office/drawing/2014/main" id="{8DBD217E-94F3-4B64-BFDC-8A3E93C561B0}"/>
              </a:ext>
            </a:extLst>
          </p:cNvPr>
          <p:cNvSpPr/>
          <p:nvPr/>
        </p:nvSpPr>
        <p:spPr>
          <a:xfrm>
            <a:off x="2914089" y="0"/>
            <a:ext cx="4176722" cy="6867307"/>
          </a:xfrm>
          <a:custGeom>
            <a:avLst/>
            <a:gdLst>
              <a:gd name="connsiteX0" fmla="*/ 3496746 w 4176722"/>
              <a:gd name="connsiteY0" fmla="*/ 0 h 6867307"/>
              <a:gd name="connsiteX1" fmla="*/ 4176722 w 4176722"/>
              <a:gd name="connsiteY1" fmla="*/ 0 h 6867307"/>
              <a:gd name="connsiteX2" fmla="*/ 680330 w 4176722"/>
              <a:gd name="connsiteY2" fmla="*/ 6866617 h 6867307"/>
              <a:gd name="connsiteX3" fmla="*/ 0 w 4176722"/>
              <a:gd name="connsiteY3" fmla="*/ 6867307 h 686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6722" h="6867307">
                <a:moveTo>
                  <a:pt x="3496746" y="0"/>
                </a:moveTo>
                <a:lnTo>
                  <a:pt x="4176722" y="0"/>
                </a:lnTo>
                <a:lnTo>
                  <a:pt x="680330" y="6866617"/>
                </a:lnTo>
                <a:lnTo>
                  <a:pt x="0" y="68673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028" name="Picture 4" descr="https://timgsa.baidu.com/timg?image&amp;quality=80&amp;size=b9999_10000&amp;sec=1563702107120&amp;di=f9247d004635957b4209d5a944ce9828&amp;imgtype=0&amp;src=http%3A%2F%2Fwww.wxrb.com%2Fzhuanti_center%2F2016%2Fwlw%2Freport%2F201610%2FW02016102773997005215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551" y="208092"/>
            <a:ext cx="4203126" cy="2283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149953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447" y="1005906"/>
            <a:ext cx="429117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指纹模块</a:t>
            </a:r>
            <a:endParaRPr lang="en-US" altLang="zh-CN" sz="2400" b="1" dirty="0" smtClean="0"/>
          </a:p>
          <a:p>
            <a:r>
              <a:rPr lang="zh-CN" altLang="en-US" sz="2400" dirty="0" smtClean="0"/>
              <a:t>支持指纹采集、录入和识别。可用作鉴权设备。通信接口有</a:t>
            </a:r>
            <a:r>
              <a:rPr lang="en-US" altLang="zh-CN" sz="2400" dirty="0" smtClean="0"/>
              <a:t>USB</a:t>
            </a:r>
            <a:r>
              <a:rPr lang="zh-CN" altLang="en-US" sz="2400" dirty="0" smtClean="0"/>
              <a:t>和串口通信两种方式。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810577"/>
            <a:ext cx="57435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7827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447" y="1005906"/>
            <a:ext cx="42911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有源音响</a:t>
            </a:r>
            <a:endParaRPr lang="en-US" altLang="zh-CN" sz="2400" b="1" dirty="0" smtClean="0"/>
          </a:p>
          <a:p>
            <a:r>
              <a:rPr lang="en-US" altLang="zh-CN" sz="2400" dirty="0" smtClean="0"/>
              <a:t>5V USB</a:t>
            </a:r>
            <a:r>
              <a:rPr lang="zh-CN" altLang="en-US" sz="2400" dirty="0" smtClean="0"/>
              <a:t>供电，支持音量调节。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71" y="1901547"/>
            <a:ext cx="5905500" cy="35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95322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联网创新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694888" y="872481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AF1B2D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智慧云播报打印系统</a:t>
            </a:r>
          </a:p>
        </p:txBody>
      </p:sp>
      <p:sp>
        <p:nvSpPr>
          <p:cNvPr id="13" name="矩形 12"/>
          <p:cNvSpPr/>
          <p:nvPr/>
        </p:nvSpPr>
        <p:spPr>
          <a:xfrm>
            <a:off x="5588189" y="5896843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系统框图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37" y="1468179"/>
            <a:ext cx="9769113" cy="44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0864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5243" y="761999"/>
            <a:ext cx="7161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2060"/>
                </a:solidFill>
              </a:rPr>
              <a:t>功能需求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0120" y="1634490"/>
            <a:ext cx="103098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基本功能</a:t>
            </a:r>
            <a:endParaRPr lang="en-US" altLang="zh-CN" sz="2400" b="1" dirty="0" smtClean="0"/>
          </a:p>
          <a:p>
            <a:r>
              <a:rPr lang="zh-CN" altLang="en-US" sz="2000" dirty="0" smtClean="0"/>
              <a:t>从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端发送待播报中英文信息到云平台，云平台按</a:t>
            </a:r>
            <a:r>
              <a:rPr lang="en-US" altLang="zh-CN" sz="2000" dirty="0" smtClean="0"/>
              <a:t>JSON</a:t>
            </a:r>
            <a:r>
              <a:rPr lang="zh-CN" altLang="en-US" sz="2000" dirty="0"/>
              <a:t>协议格式</a:t>
            </a:r>
            <a:r>
              <a:rPr lang="zh-CN" altLang="en-US" sz="2000" dirty="0" smtClean="0"/>
              <a:t>发送给</a:t>
            </a:r>
            <a:r>
              <a:rPr lang="en-US" altLang="zh-CN" sz="2000" dirty="0" err="1" smtClean="0"/>
              <a:t>WiFi</a:t>
            </a:r>
            <a:r>
              <a:rPr lang="zh-CN" altLang="en-US" sz="2000" dirty="0" smtClean="0"/>
              <a:t>通讯模块，</a:t>
            </a:r>
            <a:r>
              <a:rPr lang="en-US" altLang="zh-CN" sz="2000" dirty="0" err="1" smtClean="0"/>
              <a:t>WiFi</a:t>
            </a:r>
            <a:r>
              <a:rPr lang="zh-CN" altLang="en-US" sz="2000" dirty="0" smtClean="0"/>
              <a:t>通讯模块以</a:t>
            </a:r>
            <a:r>
              <a:rPr lang="en-US" altLang="zh-CN" sz="2000" dirty="0" smtClean="0"/>
              <a:t>AT</a:t>
            </a:r>
            <a:r>
              <a:rPr lang="zh-CN" altLang="en-US" sz="2000" dirty="0" smtClean="0"/>
              <a:t>指令形式发送到</a:t>
            </a:r>
            <a:r>
              <a:rPr lang="en-US" altLang="zh-CN" sz="2000" dirty="0" smtClean="0"/>
              <a:t>M3</a:t>
            </a:r>
            <a:r>
              <a:rPr lang="zh-CN" altLang="en-US" sz="2000" dirty="0" smtClean="0"/>
              <a:t>核心模块，</a:t>
            </a:r>
            <a:r>
              <a:rPr lang="en-US" altLang="zh-CN" sz="2000" dirty="0" smtClean="0"/>
              <a:t>M3</a:t>
            </a:r>
            <a:r>
              <a:rPr lang="zh-CN" altLang="en-US" sz="2000" dirty="0" smtClean="0"/>
              <a:t>核心模块收到数据并解析成中英文信息，按语音模块通信协议格式打包成报文发送给语音模块，语音模块解析报文并利用</a:t>
            </a:r>
            <a:r>
              <a:rPr lang="en-US" altLang="zh-CN" sz="2000" dirty="0" smtClean="0"/>
              <a:t>TTS</a:t>
            </a:r>
            <a:r>
              <a:rPr lang="zh-CN" altLang="en-US" sz="2000" dirty="0" smtClean="0"/>
              <a:t>语音合成技术输出音频信号，音频信号经有源音响功放放大后播报。按一下</a:t>
            </a:r>
            <a:r>
              <a:rPr lang="en-US" altLang="zh-CN" sz="2000" dirty="0" smtClean="0"/>
              <a:t>M3</a:t>
            </a:r>
            <a:r>
              <a:rPr lang="zh-CN" altLang="en-US" sz="2000" dirty="0" smtClean="0"/>
              <a:t>核心模块的</a:t>
            </a:r>
            <a:r>
              <a:rPr lang="en-US" altLang="zh-CN" sz="2000" dirty="0" smtClean="0"/>
              <a:t>KEY1</a:t>
            </a:r>
            <a:r>
              <a:rPr lang="zh-CN" altLang="en-US" sz="2000" dirty="0" smtClean="0"/>
              <a:t>键重新播报上一次的播报内容，方便查阅上一次的播报信息。</a:t>
            </a:r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400" b="1" dirty="0" smtClean="0"/>
              <a:t>扩展功能</a:t>
            </a:r>
            <a:endParaRPr lang="en-US" altLang="zh-CN" sz="2400" b="1" dirty="0" smtClean="0"/>
          </a:p>
          <a:p>
            <a:r>
              <a:rPr lang="en-US" altLang="zh-CN" sz="2400" dirty="0"/>
              <a:t>M3</a:t>
            </a:r>
            <a:r>
              <a:rPr lang="zh-CN" altLang="en-US" sz="2400" dirty="0"/>
              <a:t>核心</a:t>
            </a:r>
            <a:r>
              <a:rPr lang="zh-CN" altLang="en-US" sz="2400" dirty="0" smtClean="0"/>
              <a:t>模块播报中英文信息的同时，控制热敏打印机打印文本信息，从而打印出小票。通过数字键盘输入密码鉴权后，</a:t>
            </a:r>
            <a:r>
              <a:rPr lang="zh-CN" altLang="en-US" sz="2400" dirty="0"/>
              <a:t>按一下</a:t>
            </a:r>
            <a:r>
              <a:rPr lang="en-US" altLang="zh-CN" sz="2400" dirty="0"/>
              <a:t>M3</a:t>
            </a:r>
            <a:r>
              <a:rPr lang="zh-CN" altLang="en-US" sz="2400" dirty="0"/>
              <a:t>核心模块的</a:t>
            </a:r>
            <a:r>
              <a:rPr lang="en-US" altLang="zh-CN" sz="2400" dirty="0"/>
              <a:t>KEY1</a:t>
            </a:r>
            <a:r>
              <a:rPr lang="zh-CN" altLang="en-US" sz="2400" dirty="0"/>
              <a:t>键重新播报上一次的播报</a:t>
            </a:r>
            <a:r>
              <a:rPr lang="zh-CN" altLang="en-US" sz="2400" dirty="0" smtClean="0"/>
              <a:t>内容，按一下</a:t>
            </a:r>
            <a:r>
              <a:rPr lang="en-US" altLang="zh-CN" sz="2400" dirty="0"/>
              <a:t>M3</a:t>
            </a:r>
            <a:r>
              <a:rPr lang="zh-CN" altLang="en-US" sz="2400" dirty="0"/>
              <a:t>核心模块的</a:t>
            </a:r>
            <a:r>
              <a:rPr lang="en-US" altLang="zh-CN" sz="2400" dirty="0" smtClean="0"/>
              <a:t>KEY2</a:t>
            </a:r>
            <a:r>
              <a:rPr lang="zh-CN" altLang="en-US" sz="2400" dirty="0" smtClean="0"/>
              <a:t>键重新打印上一次的小票。</a:t>
            </a:r>
            <a:endParaRPr lang="en-US" altLang="zh-CN" sz="2400" dirty="0" smtClean="0"/>
          </a:p>
          <a:p>
            <a:r>
              <a:rPr lang="zh-CN" altLang="en-US" sz="2000" dirty="0" smtClean="0"/>
              <a:t>用户也可以使用指纹模块鉴权，实现解锁</a:t>
            </a:r>
            <a:r>
              <a:rPr lang="en-US" altLang="zh-CN" sz="2000" dirty="0" smtClean="0"/>
              <a:t>KEY1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KEY2</a:t>
            </a:r>
            <a:r>
              <a:rPr lang="zh-CN" altLang="en-US" sz="2000" dirty="0" smtClean="0"/>
              <a:t>的功能。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88209731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5243" y="761999"/>
            <a:ext cx="7161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2060"/>
                </a:solidFill>
              </a:rPr>
              <a:t>产品方向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0120" y="1634490"/>
            <a:ext cx="1030986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初级：</a:t>
            </a:r>
            <a:endParaRPr lang="en-US" altLang="zh-CN" sz="2800" b="1" dirty="0" smtClean="0"/>
          </a:p>
          <a:p>
            <a:r>
              <a:rPr lang="zh-CN" altLang="en-US" sz="2000" b="1" dirty="0" smtClean="0"/>
              <a:t>移动支付云喇叭</a:t>
            </a:r>
            <a:endParaRPr lang="en-US" altLang="zh-CN" sz="2000" b="1" dirty="0" smtClean="0"/>
          </a:p>
          <a:p>
            <a:r>
              <a:rPr lang="zh-CN" altLang="en-US" sz="2400" dirty="0" smtClean="0"/>
              <a:t>开发一款用于移动支付场景的云喇叭，当系统接收到语音报文的时候，语音播报支付结果的报文信息。</a:t>
            </a:r>
            <a:endParaRPr lang="en-US" altLang="zh-CN" sz="2400" dirty="0"/>
          </a:p>
          <a:p>
            <a:endParaRPr lang="en-US" altLang="zh-CN" sz="2000" dirty="0"/>
          </a:p>
          <a:p>
            <a:r>
              <a:rPr lang="zh-CN" altLang="en-US" sz="2800" b="1" dirty="0" smtClean="0"/>
              <a:t>高级：</a:t>
            </a:r>
            <a:endParaRPr lang="en-US" altLang="zh-CN" sz="2800" b="1" dirty="0" smtClean="0"/>
          </a:p>
          <a:p>
            <a:r>
              <a:rPr lang="zh-CN" altLang="en-US" sz="2000" b="1" dirty="0" smtClean="0"/>
              <a:t>外卖打印机</a:t>
            </a:r>
            <a:endParaRPr lang="en-US" altLang="zh-CN" sz="2000" b="1" dirty="0" smtClean="0"/>
          </a:p>
          <a:p>
            <a:r>
              <a:rPr lang="zh-CN" altLang="en-US" sz="2400" dirty="0" smtClean="0"/>
              <a:t>开发一款用于商户的外卖终端，能够实现语音报单和打印单据。通过键盘输入密码鉴权或指纹识别鉴权，鉴权后可以查阅最近接收的外卖单子，也可以重新打单或播报订单信息。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12259227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>
            <a:extLst>
              <a:ext uri="{FF2B5EF4-FFF2-40B4-BE49-F238E27FC236}">
                <a16:creationId xmlns="" xmlns:a16="http://schemas.microsoft.com/office/drawing/2014/main" id="{458D81E8-2502-4BBC-85AE-55D17D2C7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925" y="1561248"/>
            <a:ext cx="4212431" cy="1177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1C1"/>
                </a:solidFill>
                <a:latin typeface="新宋体" pitchFamily="49" charset="-122"/>
                <a:ea typeface="新宋体" pitchFamily="49" charset="-122"/>
              </a:rPr>
              <a:t>       </a:t>
            </a:r>
            <a:r>
              <a:rPr lang="zh-CN" altLang="en-US" sz="7200" b="1" i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" name="Picture 2" descr="https://p0.ssl.qhimgs1.com/bdr/_240_/t01e0787a693a453904.jpg">
            <a:extLst>
              <a:ext uri="{FF2B5EF4-FFF2-40B4-BE49-F238E27FC236}">
                <a16:creationId xmlns="" xmlns:a16="http://schemas.microsoft.com/office/drawing/2014/main" id="{10E82FAF-6CB1-45DE-87FB-AEBFD6AA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62" y="3169317"/>
            <a:ext cx="2888146" cy="1966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https://p3.ssl.qhimgs1.com/bdr/_240_/t012ce5e1dc2f78c773.jpg">
            <a:extLst>
              <a:ext uri="{FF2B5EF4-FFF2-40B4-BE49-F238E27FC236}">
                <a16:creationId xmlns="" xmlns:a16="http://schemas.microsoft.com/office/drawing/2014/main" id="{E4D84D71-E3CE-4ED9-A8FD-9C1C8086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41" y="3927631"/>
            <a:ext cx="2521202" cy="1861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 descr="https://p5.ssl.qhimgs1.com/bdr/_240_/t013d9e94e0f751c9cb.jpg">
            <a:extLst>
              <a:ext uri="{FF2B5EF4-FFF2-40B4-BE49-F238E27FC236}">
                <a16:creationId xmlns="" xmlns:a16="http://schemas.microsoft.com/office/drawing/2014/main" id="{0DEE7E7D-4F64-4027-92DE-FFDAC0F8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95" y="3322025"/>
            <a:ext cx="2523008" cy="1672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8" descr="https://p1.ssl.qhimgs1.com/bdr/_240_/t01e7fecab809e48b21.jpg">
            <a:extLst>
              <a:ext uri="{FF2B5EF4-FFF2-40B4-BE49-F238E27FC236}">
                <a16:creationId xmlns="" xmlns:a16="http://schemas.microsoft.com/office/drawing/2014/main" id="{69E9358E-8937-41DB-9DB1-433DDFCD5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12" y="3908958"/>
            <a:ext cx="3324174" cy="20306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74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8026" y="1071184"/>
            <a:ext cx="111594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功能</a:t>
            </a:r>
            <a:r>
              <a:rPr lang="zh-CN" altLang="en-US" sz="2800" b="1" dirty="0" smtClean="0"/>
              <a:t>概述</a:t>
            </a:r>
            <a:endParaRPr lang="en-US" altLang="zh-CN" sz="2800" b="1" dirty="0" smtClean="0"/>
          </a:p>
          <a:p>
            <a:r>
              <a:rPr lang="zh-CN" altLang="en-US" sz="2400" dirty="0" smtClean="0"/>
              <a:t>智慧</a:t>
            </a:r>
            <a:r>
              <a:rPr lang="zh-CN" altLang="en-US" sz="2400" dirty="0"/>
              <a:t>云播报打印</a:t>
            </a:r>
            <a:r>
              <a:rPr lang="zh-CN" altLang="en-US" sz="2400" dirty="0" smtClean="0"/>
              <a:t>系统是一款基于新大陆云平台实现云播报和云打印的物联网产品。该系统集成了语音合成与播报、打印机、无线通信功能于一身。基于该产品框架可以实现带打印功能的云喇叭移动支付系统，也可以用于酒店餐饮行业的点菜下单、后厨管理，也可用于银行、医院排队叫号服务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1360" t="2553" r="7076" b="3169"/>
          <a:stretch/>
        </p:blipFill>
        <p:spPr>
          <a:xfrm>
            <a:off x="7507605" y="3436619"/>
            <a:ext cx="2606040" cy="3058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055" y="3436619"/>
            <a:ext cx="2333625" cy="304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3427827"/>
            <a:ext cx="3200400" cy="30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55309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8026" y="1071184"/>
            <a:ext cx="111594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硬件模块与功能</a:t>
            </a:r>
            <a:endParaRPr lang="en-US" altLang="zh-CN" sz="2400" dirty="0" smtClean="0"/>
          </a:p>
          <a:p>
            <a:r>
              <a:rPr lang="zh-CN" altLang="en-US" sz="2400" dirty="0" smtClean="0"/>
              <a:t>智慧</a:t>
            </a:r>
            <a:r>
              <a:rPr lang="zh-CN" altLang="en-US" sz="2400" dirty="0"/>
              <a:t>云播报打印</a:t>
            </a:r>
            <a:r>
              <a:rPr lang="zh-CN" altLang="en-US" sz="2400" dirty="0" smtClean="0"/>
              <a:t>系统硬件涉及到</a:t>
            </a:r>
            <a:r>
              <a:rPr lang="en-US" altLang="zh-CN" sz="2400" dirty="0" smtClean="0"/>
              <a:t>M3</a:t>
            </a:r>
            <a:r>
              <a:rPr lang="zh-CN" altLang="en-US" sz="2400" dirty="0" smtClean="0"/>
              <a:t>核心模块、</a:t>
            </a:r>
            <a:r>
              <a:rPr lang="zh-CN" altLang="zh-CN" sz="2400" dirty="0" smtClean="0"/>
              <a:t>语音模块</a:t>
            </a:r>
            <a:r>
              <a:rPr lang="zh-CN" altLang="en-US" sz="2400" dirty="0" smtClean="0"/>
              <a:t>、</a:t>
            </a:r>
            <a:r>
              <a:rPr lang="zh-CN" altLang="zh-CN" sz="2400" dirty="0" smtClean="0"/>
              <a:t>打印机模块</a:t>
            </a:r>
            <a:r>
              <a:rPr lang="zh-CN" altLang="en-US" sz="2400" dirty="0" smtClean="0"/>
              <a:t>、</a:t>
            </a:r>
            <a:r>
              <a:rPr lang="zh-CN" altLang="zh-CN" sz="2400" dirty="0" smtClean="0"/>
              <a:t>功能</a:t>
            </a:r>
            <a:r>
              <a:rPr lang="zh-CN" altLang="zh-CN" sz="2400" dirty="0"/>
              <a:t>扩展</a:t>
            </a:r>
            <a:r>
              <a:rPr lang="zh-CN" altLang="zh-CN" sz="2400" dirty="0" smtClean="0"/>
              <a:t>模块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WiFi</a:t>
            </a:r>
            <a:r>
              <a:rPr lang="zh-CN" altLang="en-US" sz="2400" dirty="0" smtClean="0"/>
              <a:t>通讯</a:t>
            </a:r>
            <a:r>
              <a:rPr lang="zh-CN" altLang="zh-CN" sz="2400" dirty="0" smtClean="0"/>
              <a:t>模块</a:t>
            </a:r>
            <a:r>
              <a:rPr lang="zh-CN" altLang="en-US" sz="2400" dirty="0" smtClean="0"/>
              <a:t>、</a:t>
            </a:r>
            <a:r>
              <a:rPr lang="zh-CN" altLang="zh-CN" sz="2400" dirty="0" smtClean="0"/>
              <a:t>键盘模块</a:t>
            </a:r>
            <a:r>
              <a:rPr lang="zh-CN" altLang="en-US" sz="2400" dirty="0" smtClean="0"/>
              <a:t>、</a:t>
            </a:r>
            <a:r>
              <a:rPr lang="zh-CN" altLang="zh-CN" sz="2400" dirty="0" smtClean="0"/>
              <a:t>指纹模块</a:t>
            </a:r>
            <a:r>
              <a:rPr lang="zh-CN" altLang="en-US" sz="2400" dirty="0" smtClean="0"/>
              <a:t>。这些模块安置到</a:t>
            </a:r>
            <a:r>
              <a:rPr lang="en-US" altLang="zh-CN" sz="2400" dirty="0" err="1" smtClean="0"/>
              <a:t>NEWLab</a:t>
            </a:r>
            <a:r>
              <a:rPr lang="zh-CN" altLang="en-US" sz="2400" dirty="0" smtClean="0"/>
              <a:t>主机上供电，并通过公头杜邦线和专用的连接线连接相应的信号接点，实现模块间的数据通信。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28" r="18469" b="1"/>
          <a:stretch/>
        </p:blipFill>
        <p:spPr>
          <a:xfrm>
            <a:off x="2129263" y="2891450"/>
            <a:ext cx="7933473" cy="32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4139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447" y="1005906"/>
            <a:ext cx="429117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M3</a:t>
            </a:r>
            <a:r>
              <a:rPr lang="zh-CN" altLang="en-US" sz="2400" b="1" dirty="0" smtClean="0"/>
              <a:t>核心模块</a:t>
            </a:r>
            <a:endParaRPr lang="en-US" altLang="zh-CN" sz="2400" b="1" dirty="0" smtClean="0"/>
          </a:p>
          <a:p>
            <a:r>
              <a:rPr lang="zh-CN" altLang="en-US" sz="2400" dirty="0" smtClean="0"/>
              <a:t>作为处理器和控制核心，整套嵌入式系统的大脑。模块上还提供三颗按键，分别为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颗独立按键和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颗复位键。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87" y="1071184"/>
            <a:ext cx="5586413" cy="54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43648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447" y="1005906"/>
            <a:ext cx="429117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语音</a:t>
            </a:r>
            <a:r>
              <a:rPr lang="zh-CN" altLang="en-US" sz="2400" b="1" dirty="0" smtClean="0"/>
              <a:t>模块</a:t>
            </a:r>
            <a:endParaRPr lang="en-US" altLang="zh-CN" sz="2400" b="1" dirty="0" smtClean="0"/>
          </a:p>
          <a:p>
            <a:r>
              <a:rPr lang="zh-CN" altLang="en-US" sz="2400" dirty="0" smtClean="0"/>
              <a:t>作为音频信号生成模块，合成音频信号并输出，需要外接带功放功能的喇叭播报合成的语音。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0" y="1005906"/>
            <a:ext cx="53911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9196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447" y="1005906"/>
            <a:ext cx="42911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打印机模块</a:t>
            </a:r>
            <a:endParaRPr lang="en-US" altLang="zh-CN" sz="2400" b="1" dirty="0" smtClean="0"/>
          </a:p>
          <a:p>
            <a:r>
              <a:rPr lang="zh-CN" altLang="en-US" sz="2400" dirty="0" smtClean="0"/>
              <a:t>热敏打印机，可打印文字和图像。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553" y="862726"/>
            <a:ext cx="5584507" cy="55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37843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447" y="1005906"/>
            <a:ext cx="42911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功能扩展模块</a:t>
            </a:r>
            <a:endParaRPr lang="en-US" altLang="zh-CN" sz="2400" b="1" dirty="0" smtClean="0"/>
          </a:p>
          <a:p>
            <a:r>
              <a:rPr lang="zh-CN" altLang="en-US" sz="2400" dirty="0" smtClean="0"/>
              <a:t>模块提供</a:t>
            </a:r>
            <a:r>
              <a:rPr lang="en-US" altLang="zh-CN" sz="2400" dirty="0" smtClean="0"/>
              <a:t>Flash</a:t>
            </a:r>
            <a:r>
              <a:rPr lang="zh-CN" altLang="en-US" sz="2400" dirty="0" smtClean="0"/>
              <a:t>单元、</a:t>
            </a:r>
            <a:r>
              <a:rPr lang="en-US" altLang="zh-CN" sz="2400" dirty="0" smtClean="0"/>
              <a:t>SRAM</a:t>
            </a:r>
            <a:r>
              <a:rPr lang="zh-CN" altLang="en-US" sz="2400" dirty="0" smtClean="0"/>
              <a:t>单元可用于存储字库或缓存。模块同时还支持使用</a:t>
            </a:r>
            <a:r>
              <a:rPr lang="en-US" altLang="zh-CN" sz="2400" dirty="0" smtClean="0"/>
              <a:t>74HC595</a:t>
            </a:r>
            <a:r>
              <a:rPr lang="zh-CN" altLang="en-US" sz="2400" dirty="0" smtClean="0"/>
              <a:t>进行</a:t>
            </a:r>
            <a:r>
              <a:rPr lang="en-US" altLang="zh-CN" sz="2400" dirty="0" smtClean="0"/>
              <a:t>IO</a:t>
            </a:r>
            <a:r>
              <a:rPr lang="zh-CN" altLang="en-US" sz="2400" dirty="0" smtClean="0"/>
              <a:t>口扩展，</a:t>
            </a:r>
            <a:r>
              <a:rPr lang="en-US" altLang="zh-CN" sz="2400" dirty="0" smtClean="0"/>
              <a:t>PCF8563</a:t>
            </a:r>
            <a:r>
              <a:rPr lang="zh-CN" altLang="en-US" sz="2400" dirty="0" smtClean="0"/>
              <a:t>作为外部时钟扩展等多种实用单元供使用。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70" y="880110"/>
            <a:ext cx="5554980" cy="55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921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447" y="1005906"/>
            <a:ext cx="429117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WiFi</a:t>
            </a:r>
            <a:r>
              <a:rPr lang="zh-CN" altLang="en-US" sz="2400" b="1" dirty="0" smtClean="0"/>
              <a:t>通讯模块</a:t>
            </a:r>
            <a:endParaRPr lang="en-US" altLang="zh-CN" sz="2400" b="1" dirty="0" smtClean="0"/>
          </a:p>
          <a:p>
            <a:r>
              <a:rPr lang="zh-CN" altLang="en-US" sz="2400" dirty="0" smtClean="0"/>
              <a:t>模块支持串口</a:t>
            </a:r>
            <a:r>
              <a:rPr lang="en-US" altLang="zh-CN" sz="2400" dirty="0" smtClean="0"/>
              <a:t>AT</a:t>
            </a:r>
            <a:r>
              <a:rPr lang="zh-CN" altLang="en-US" sz="2400" dirty="0" smtClean="0"/>
              <a:t>指令功能和</a:t>
            </a:r>
            <a:r>
              <a:rPr lang="en-US" altLang="zh-CN" sz="2400" dirty="0" smtClean="0"/>
              <a:t>SDK</a:t>
            </a:r>
            <a:r>
              <a:rPr lang="zh-CN" altLang="en-US" sz="2400" dirty="0" smtClean="0"/>
              <a:t>二次开发，这里可用作串口</a:t>
            </a:r>
            <a:r>
              <a:rPr lang="en-US" altLang="zh-CN" sz="2400" dirty="0" err="1" smtClean="0"/>
              <a:t>WiFi</a:t>
            </a:r>
            <a:r>
              <a:rPr lang="zh-CN" altLang="en-US" sz="2400" dirty="0" smtClean="0"/>
              <a:t>功能。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345" y="1464067"/>
            <a:ext cx="6978015" cy="3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172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8845" y="196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835" name="Rectangle 1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985" name="Rectangle 26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447" y="1005906"/>
            <a:ext cx="4291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键盘模块</a:t>
            </a:r>
            <a:endParaRPr lang="en-US" altLang="zh-CN" sz="2400" b="1" dirty="0" smtClean="0"/>
          </a:p>
          <a:p>
            <a:r>
              <a:rPr lang="zh-CN" altLang="en-US" sz="2400" dirty="0" smtClean="0"/>
              <a:t>可用作矩阵键盘和独立按键开发。支持方向键上下左右，支持数字按键功能。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964" y="1005906"/>
            <a:ext cx="5257330" cy="5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76726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4155</TotalTime>
  <Words>747</Words>
  <Application>Microsoft Office PowerPoint</Application>
  <PresentationFormat>宽屏</PresentationFormat>
  <Paragraphs>69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宋体</vt:lpstr>
      <vt:lpstr>微软雅黑</vt:lpstr>
      <vt:lpstr>新宋体</vt:lpstr>
      <vt:lpstr>arial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FJW</dc:creator>
  <cp:lastModifiedBy>MA</cp:lastModifiedBy>
  <cp:revision>289</cp:revision>
  <dcterms:created xsi:type="dcterms:W3CDTF">2018-01-01T03:32:59Z</dcterms:created>
  <dcterms:modified xsi:type="dcterms:W3CDTF">2023-08-11T06:26:22Z</dcterms:modified>
</cp:coreProperties>
</file>